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Montserrat"/>
      <p:regular r:id="rId24"/>
      <p:bold r:id="rId25"/>
      <p:italic r:id="rId26"/>
      <p:boldItalic r:id="rId27"/>
    </p:embeddedFont>
    <p:embeddedFont>
      <p:font typeface="Lat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Montserrat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italic.fntdata"/><Relationship Id="rId25" Type="http://schemas.openxmlformats.org/officeDocument/2006/relationships/font" Target="fonts/Montserrat-bold.fntdata"/><Relationship Id="rId28" Type="http://schemas.openxmlformats.org/officeDocument/2006/relationships/font" Target="fonts/Lato-regular.fntdata"/><Relationship Id="rId27" Type="http://schemas.openxmlformats.org/officeDocument/2006/relationships/font" Target="fonts/Montserra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Italic.fntdata"/><Relationship Id="rId30" Type="http://schemas.openxmlformats.org/officeDocument/2006/relationships/font" Target="fonts/Lat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2e9a625edec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2e9a625edec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e9a625edec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e9a625edec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e9a625edec_0_1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e9a625edec_0_1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2e9a625edec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2e9a625edec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e9bc9a9d28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e9bc9a9d28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e9a625edec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e9a625edec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e9a625edec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e9a625edec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e9a625edec_0_2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2e9a625edec_0_2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e9a625edec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e9a625edec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e9a625edec_0_1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e9a625edec_0_1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e9a625edec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e9a625edec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e9bc9a9d2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e9bc9a9d2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e9a625edec_0_2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e9a625edec_0_2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9bc9a9d28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e9bc9a9d28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2e9a625edec_0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2e9a625edec_0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e9a625edec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e9a625edec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e9bc9a9d28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e9bc9a9d28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h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OAuth autorizacijski sustav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5083950" y="3708725"/>
            <a:ext cx="3470700" cy="12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Izradili: Ivan Močilac, David Škrnički, Ivana Mikulić, Marko Galavić, Amar Ademi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Predmet: Šifre i kodovi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Implementacija OAuth-a</a:t>
            </a:r>
            <a:endParaRPr/>
          </a:p>
        </p:txBody>
      </p:sp>
      <p:sp>
        <p:nvSpPr>
          <p:cNvPr id="188" name="Google Shape;188;p22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Kako implementirati OAuth: Koraci uključuju registraciju aplikacije, konfiguraciju klijenata i autorizacijskog servera, te upravljanje tokenima.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Koraci implementacije: Definiranje opsega pristupa, postavljanje redirect URI-a, i integracija s postojećim sustavom.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Najbolje prakse: Korištenje sigurnih pohrana za tokene, redovito reviziranje pristupa i ažuriranje sigurnosnih postavki.</a:t>
            </a:r>
            <a:endParaRPr sz="1400"/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Prednosti OAuth-a</a:t>
            </a:r>
            <a:endParaRPr/>
          </a:p>
        </p:txBody>
      </p:sp>
      <p:sp>
        <p:nvSpPr>
          <p:cNvPr id="194" name="Google Shape;194;p2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Povećana sigurnost: Omogućava siguran pristup resursima bez dijeljenja lozinki.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Fleksibilnost: Podržava različite načine autorizacije prilagodljive različitim scenarijima.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Smanjena potreba za dijeljenjem lozinki: Korisnici ne trebaju dijeliti svoje lozinke sa aplikacijama.</a:t>
            </a:r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Nedostaci OAuth-a</a:t>
            </a:r>
            <a:endParaRPr/>
          </a:p>
        </p:txBody>
      </p:sp>
      <p:sp>
        <p:nvSpPr>
          <p:cNvPr id="200" name="Google Shape;200;p2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Kompleksnost implementacije: Zahtijeva značajno tehničko znanje i resurse.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Sigurnosni izazovi: Potreba za redovitim ažuriranjima i provjerama sigurnosnih protokola.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Održavanje: Kontinuirana potreba za održavanjem i ažuriranjem kako bi se osigurala sigurnost sustava.</a:t>
            </a:r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Primjeri upotrebe OAuth-a</a:t>
            </a:r>
            <a:endParaRPr/>
          </a:p>
        </p:txBody>
      </p:sp>
      <p:sp>
        <p:nvSpPr>
          <p:cNvPr id="206" name="Google Shape;206;p2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Google i Facebook integracija: Koriste OAuth za omogućavanje trećih aplikacija pristup korisničkim podacima.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GitHub OAuth: Omogućava developerima da aplikacije pristupaju njihovim GitHub podacima.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Drugi primjeri: Salesforce, LinkedIn, i mnogi drugi koriste OAuth za sigurnu autorizaciju.</a:t>
            </a:r>
            <a:endParaRPr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4325" y="274875"/>
            <a:ext cx="4435350" cy="4593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Napredne značajke i prilagodbe</a:t>
            </a:r>
            <a:endParaRPr/>
          </a:p>
        </p:txBody>
      </p:sp>
      <p:sp>
        <p:nvSpPr>
          <p:cNvPr id="217" name="Google Shape;217;p2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Scope: Definicija granularne kontrole pristupa za različite resurse.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JWT tokeni: Koriste se za prijenos sigurnih informacija između stranaka.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Korisnička autentifikacija nasuprot autorizaciji: Razlika između provjere identiteta korisnika i autorizacije pristupa resursima.</a:t>
            </a:r>
            <a:endParaRPr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Zaključak</a:t>
            </a:r>
            <a:endParaRPr/>
          </a:p>
        </p:txBody>
      </p:sp>
      <p:sp>
        <p:nvSpPr>
          <p:cNvPr id="223" name="Google Shape;223;p28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hr" sz="1400"/>
              <a:t>OAuth pruža sigurnu i standardiziranu autorizaciju</a:t>
            </a:r>
            <a:r>
              <a:rPr lang="hr" sz="1400"/>
              <a:t>: Uspostavlja povjerenje između aplikacija i korisnika, omogućujući siguran pristup podacima bez potrebe za dijeljenjem lozinki.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hr" sz="1400"/>
              <a:t>Fleksibilan i prilagodljiv protokol</a:t>
            </a:r>
            <a:r>
              <a:rPr lang="hr" sz="1400"/>
              <a:t>: S podrškom za različite tokove autorizacije, OAuth je prilagodljiv za razne aplikacije, od jednostavnih mobilnih aplikacija do složenih web servisa.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b="1" lang="hr" sz="1400"/>
              <a:t>Neophodan za moderne aplikacije</a:t>
            </a:r>
            <a:r>
              <a:rPr lang="hr" sz="1400"/>
              <a:t>: Zbog jednostavne implementacije i održavanja sigurnosti, OAuth je ključan za razvoj i integraciju modernih aplikacija koje zahtijevaju siguran pristup korisničkim podacima i resursima</a:t>
            </a:r>
            <a:endParaRPr sz="1400"/>
          </a:p>
        </p:txBody>
      </p:sp>
      <p:pic>
        <p:nvPicPr>
          <p:cNvPr id="224" name="Google Shape;22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175905">
            <a:off x="133951" y="3263790"/>
            <a:ext cx="1704847" cy="1710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51599">
            <a:off x="3004025" y="172200"/>
            <a:ext cx="786475" cy="78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Literatura</a:t>
            </a:r>
            <a:endParaRPr/>
          </a:p>
        </p:txBody>
      </p:sp>
      <p:sp>
        <p:nvSpPr>
          <p:cNvPr id="231" name="Google Shape;231;p2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hr"/>
              <a:t>Boyd, Ryan. Getting started with OAuth 2.0. " O'Reilly Media, Inc.", 2012.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hr"/>
              <a:t>Gibbons, Kevin, John O. Raw, and Kevin Curran. "Security evaluation of the OAuth 2.0 framework." Information Management and Computer Security 22.3 (2014): 01-23.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Zahvaljujemo na pozornosti!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Uvod</a:t>
            </a:r>
            <a:endParaRPr/>
          </a:p>
        </p:txBody>
      </p:sp>
      <p:sp>
        <p:nvSpPr>
          <p:cNvPr id="141" name="Google Shape;141;p1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OAuth je otvoreni standard za autorizaciju koji omogućuje sigurnu razmjenu podataka između aplikacija.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Kratak povijesni pregled: OAuth je nastao 2010. godine kao odgovor na potrebu za sigurnom razmjenom podataka bez dijeljenja lozinki.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Svrha i važnost: Omogućava sigurnu i standardiziranu autorizaciju korisnika i aplikacija.</a:t>
            </a:r>
            <a:endParaRPr sz="1400"/>
          </a:p>
        </p:txBody>
      </p:sp>
      <p:pic>
        <p:nvPicPr>
          <p:cNvPr id="142" name="Google Shape;14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2422" y="163675"/>
            <a:ext cx="1007451" cy="1065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hr">
                <a:latin typeface="Arial"/>
                <a:ea typeface="Arial"/>
                <a:cs typeface="Arial"/>
                <a:sym typeface="Arial"/>
              </a:rPr>
              <a:t>Osnovne komponente OAuth-a</a:t>
            </a:r>
            <a:endParaRPr/>
          </a:p>
        </p:txBody>
      </p:sp>
      <p:sp>
        <p:nvSpPr>
          <p:cNvPr id="148" name="Google Shape;148;p1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hr" sz="1400">
                <a:latin typeface="Arial"/>
                <a:ea typeface="Arial"/>
                <a:cs typeface="Arial"/>
                <a:sym typeface="Arial"/>
              </a:rPr>
              <a:t>Korisnik (Resource Owner): Osoba koja posjeduje podatke ili resurse.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>
                <a:latin typeface="Arial"/>
                <a:ea typeface="Arial"/>
                <a:cs typeface="Arial"/>
                <a:sym typeface="Arial"/>
              </a:rPr>
              <a:t>• </a:t>
            </a:r>
            <a:r>
              <a:rPr lang="hr" sz="1400">
                <a:latin typeface="Arial"/>
                <a:ea typeface="Arial"/>
                <a:cs typeface="Arial"/>
                <a:sym typeface="Arial"/>
              </a:rPr>
              <a:t>Klijent (Client): Aplikacija koja želi pristupiti resursima u ime korisnika.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>
                <a:latin typeface="Arial"/>
                <a:ea typeface="Arial"/>
                <a:cs typeface="Arial"/>
                <a:sym typeface="Arial"/>
              </a:rPr>
              <a:t>• Poslužitelj resursa (Resource Server): Server koji čuva resurse kojima se želi pristupiti.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>
                <a:latin typeface="Arial"/>
                <a:ea typeface="Arial"/>
                <a:cs typeface="Arial"/>
                <a:sym typeface="Arial"/>
              </a:rPr>
              <a:t>• Poslužitelj autorizacije (Authorization Server): Server koji autorizira zahtjeve za pristup.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038" y="383025"/>
            <a:ext cx="8173925" cy="43774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Razlike između OAuth 1.0 i OAuth 2.0</a:t>
            </a:r>
            <a:endParaRPr/>
          </a:p>
        </p:txBody>
      </p:sp>
      <p:sp>
        <p:nvSpPr>
          <p:cNvPr id="159" name="Google Shape;159;p17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hr" sz="1100"/>
              <a:t>OAuth 1.0</a:t>
            </a:r>
            <a:endParaRPr b="1" sz="1100"/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Složena autentifikacija</a:t>
            </a:r>
            <a:r>
              <a:rPr lang="hr" sz="1100"/>
              <a:t>: Koristi kriptografski potpis za svaki zahtjev, što </a:t>
            </a:r>
            <a:r>
              <a:rPr lang="hr" sz="1100"/>
              <a:t>zahtjeva</a:t>
            </a:r>
            <a:r>
              <a:rPr lang="hr" sz="1100"/>
              <a:t> složenu obradu i potpisivanje.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Trajni tokeni</a:t>
            </a:r>
            <a:r>
              <a:rPr lang="hr" sz="1100"/>
              <a:t>: Tokeni su trajni i zahtijevaju kriptografski potpis za svaki zahtjev, čime se osigurava visoka razina sigurnosti.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Ograničena fleksibilnost</a:t>
            </a:r>
            <a:r>
              <a:rPr lang="hr" sz="1100"/>
              <a:t>: Teža implementacija i manje fleksibilnosti za proširenja i modifikacije, čime je manje prilagođen modernim aplikacijama.</a:t>
            </a:r>
            <a:endParaRPr/>
          </a:p>
        </p:txBody>
      </p:sp>
      <p:sp>
        <p:nvSpPr>
          <p:cNvPr id="160" name="Google Shape;160;p17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hr" sz="1100"/>
              <a:t>OAuth 2.0</a:t>
            </a:r>
            <a:endParaRPr b="1" sz="1100"/>
          </a:p>
          <a:p>
            <a:pPr indent="-298450" lvl="0" marL="457200" rtl="0" algn="l">
              <a:spcBef>
                <a:spcPts val="12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Jednostavnija implementacija</a:t>
            </a:r>
            <a:r>
              <a:rPr lang="hr" sz="1100"/>
              <a:t>: Koristi HTTPS za sigurnost i pruža različite tokove autorizacije bez potrebe za kriptografskim potpisom svakog zahtjeva.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Kratkotrajni tokeni</a:t>
            </a:r>
            <a:r>
              <a:rPr lang="hr" sz="1100"/>
              <a:t>: Uvodi kratkotrajne pristupne tokene i mogućnost osvježavanja tokena za dugoročan pristup.</a:t>
            </a:r>
            <a:endParaRPr sz="1100"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AutoNum type="arabicPeriod"/>
            </a:pPr>
            <a:r>
              <a:rPr b="1" lang="hr" sz="1100"/>
              <a:t>Veća fleksibilnost i proširivost</a:t>
            </a:r>
            <a:r>
              <a:rPr lang="hr" sz="1100"/>
              <a:t>: Dizajniran s fleksibilnošću za prilagodbu i proširenje, podržava moderne web i mobilne aplikacije.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2875" y="705550"/>
            <a:ext cx="6998250" cy="373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9"/>
          <p:cNvSpPr txBox="1"/>
          <p:nvPr>
            <p:ph type="title"/>
          </p:nvPr>
        </p:nvSpPr>
        <p:spPr>
          <a:xfrm>
            <a:off x="1297500" y="405075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OAuth tokovi autorizacije</a:t>
            </a:r>
            <a:endParaRPr/>
          </a:p>
        </p:txBody>
      </p:sp>
      <p:sp>
        <p:nvSpPr>
          <p:cNvPr id="171" name="Google Shape;171;p1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</a:t>
            </a:r>
            <a:r>
              <a:rPr lang="hr" sz="1400"/>
              <a:t>Implicitni tok: Koristi se za javne klijente, bez zahtjeva za osvježavanjem tokena.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Tok autorizacijskog koda: Koristi kratkotrajne autorizacijske kodove za sigurno dobivanje pristupnih tokena.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Tok vlasnika resursa: Korisnik daje svoje vjerodajnice za dobivanje pristupa.</a:t>
            </a:r>
            <a:endParaRPr sz="1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hr" sz="1400"/>
              <a:t>• Tok vjerodajnica klijenta: Koristi se za server-server komunikaciju bez sudjelovanja korisnika.</a:t>
            </a:r>
            <a:endParaRPr sz="1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hr"/>
              <a:t>Sigurnosni koncepti OAuth-a</a:t>
            </a:r>
            <a:endParaRPr/>
          </a:p>
        </p:txBody>
      </p:sp>
      <p:sp>
        <p:nvSpPr>
          <p:cNvPr id="177" name="Google Shape;177;p20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800"/>
              </a:spcBef>
              <a:spcAft>
                <a:spcPts val="0"/>
              </a:spcAft>
              <a:buSzPts val="1400"/>
              <a:buChar char="●"/>
            </a:pPr>
            <a:r>
              <a:rPr lang="hr" sz="1400"/>
              <a:t>Tokeni za pristup: Kratkoročni tokeni koji omogućuju pristup resursima bez slanja lozinki.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hr" sz="1400"/>
              <a:t>Osvježavanje tokena: Omogućuje dulji pristup bez ponovnog autentificiranja korisnika.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hr" sz="1400"/>
              <a:t>Enkripcija podataka: Osigurava zaštitu podataka tijekom prijenosa i pohrane koristeći moderne enkripcijske protokole.</a:t>
            </a:r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21"/>
          <p:cNvPicPr preferRelativeResize="0"/>
          <p:nvPr/>
        </p:nvPicPr>
        <p:blipFill rotWithShape="1">
          <a:blip r:embed="rId3">
            <a:alphaModFix/>
          </a:blip>
          <a:srcRect b="-19553" l="0" r="0" t="27624"/>
          <a:stretch/>
        </p:blipFill>
        <p:spPr>
          <a:xfrm>
            <a:off x="1097688" y="1316150"/>
            <a:ext cx="6948624" cy="359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